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DC3356-E18A-4AEF-824A-9A4E1E9C012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61DC4CB-1C49-40A2-B36C-BF7820056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6078A93-DAD9-403B-81A7-94F94A3A8C9D}"/>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28673618-976F-475D-9058-DB650096EB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A6637B3-2426-40E5-A17D-95C33FE4C380}"/>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40957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5B9A73-27E1-4BB0-BB61-B52A959EC2C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E6CA39F-F1CD-4962-B960-7F8A933C5A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274B8ED-6ACE-4942-8BCF-60AF3B75F85E}"/>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27A422B2-045B-40E4-95D6-0B1B0AD4C3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2D63B47-E118-4761-9652-6673CD7937A4}"/>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291692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D8EA6CD-4EDD-4D58-8225-A6CBD00960A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F5913CE-8303-4221-99EE-15A48D590A0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13F3E29-B045-487F-B89F-63AD6CBB342F}"/>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283201DB-70F5-48FA-93D4-B67B09E038B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3BCA55A-5C6A-415E-8288-EB20534E8FD8}"/>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325532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4266D7-8C7A-4C22-AE55-BD9821A235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B753F97-6915-47C3-94BA-C86FD7FB03E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23C841E-DCD0-4D52-9724-2F2A8013027C}"/>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B8EC6A67-4D78-4897-9E5F-564408D830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E7C80A3-A7B3-4B4D-80EC-D6F56946C77E}"/>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104168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4C175B-7B0E-430F-BF7A-7E000683B3F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112E50B-F444-40D1-889F-CE71DAD0D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B37180E-40BE-4BAF-9A7E-3AD8DAB3BD94}"/>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A4A9204A-C876-491F-A2F6-D4E8BB27742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C502A6-ED49-483B-B11E-D2FDB0C2F395}"/>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180718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A61F0E-7805-4608-9FC5-343B331D8A4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39945D0-AE33-4B63-9E4E-FE2D1EC16FC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8397D20-1767-4137-B02D-4249101C0B1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6F7DE17-EE47-4B7F-ADBC-C2978F783A4B}"/>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D8C468B9-FA7B-4532-B646-2A997157A92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51183CD-038C-4ECF-88F1-725680ECBD5E}"/>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363142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B00ADD-3099-4916-BF38-306D28C7A39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2E71E66-3A4A-4B50-A6D4-A91CF53DD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A1A9142-7003-45EA-A1A5-3C58DFBBBA1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8B934A0-2037-46AB-89A2-D73BB1EE4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9232BEF-2B25-45E1-A8CE-83C9CE4D858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38BD724-F97A-43D0-81DF-26AAFC131E47}"/>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8" name="Нижний колонтитул 7">
            <a:extLst>
              <a:ext uri="{FF2B5EF4-FFF2-40B4-BE49-F238E27FC236}">
                <a16:creationId xmlns:a16="http://schemas.microsoft.com/office/drawing/2014/main" id="{B69EA609-05DE-4485-AD4E-8C4AD9A9771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7B2FE8C-1B64-4CD0-81B9-DA7BAAEA84D8}"/>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112673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E3767E-FAF7-4E11-954A-763139F86FA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BBC3BA6-7113-422C-88AB-EEBD61BCE100}"/>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4" name="Нижний колонтитул 3">
            <a:extLst>
              <a:ext uri="{FF2B5EF4-FFF2-40B4-BE49-F238E27FC236}">
                <a16:creationId xmlns:a16="http://schemas.microsoft.com/office/drawing/2014/main" id="{11D86434-F440-4054-BCF8-75EDAA725BA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8F6A1AB-9C2A-42E9-B6E4-D6BDFEA05D1A}"/>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87775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E244B70-81E8-4A94-AA26-7DD23852661D}"/>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3" name="Нижний колонтитул 2">
            <a:extLst>
              <a:ext uri="{FF2B5EF4-FFF2-40B4-BE49-F238E27FC236}">
                <a16:creationId xmlns:a16="http://schemas.microsoft.com/office/drawing/2014/main" id="{ED0E254C-3EBB-4D50-AC8E-922901A9F55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3631640-E31E-4559-8D50-3805EE1AA010}"/>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225273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B56049-5900-4EE3-869B-A4698B30AB3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18AE7BF-9C84-4E11-B45D-EAC23BE7F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C86365D-B27E-456B-BA79-07E148CF1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897F799-C03F-46BF-B458-217489FC1685}"/>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4DC70E09-7BC9-41E9-ABFD-413F335776E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0D498CA-DADD-4E67-9F98-04C5ACB30C67}"/>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14942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A24CA7-C3D8-4830-93FD-022C85AC9B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CB9C57A-F487-497B-B8F8-4140AE0D3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A3B52B8-3238-4711-9B97-489243E0A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2031A9-23B8-47CE-9611-81E8F989D4DB}"/>
              </a:ext>
            </a:extLst>
          </p:cNvPr>
          <p:cNvSpPr>
            <a:spLocks noGrp="1"/>
          </p:cNvSpPr>
          <p:nvPr>
            <p:ph type="dt" sz="half" idx="10"/>
          </p:nvPr>
        </p:nvSpPr>
        <p:spPr/>
        <p:txBody>
          <a:bodyPr/>
          <a:lstStyle/>
          <a:p>
            <a:fld id="{209A743F-837A-4669-B7C8-1E04E86C3909}" type="datetimeFigureOut">
              <a:rPr lang="ru-RU" smtClean="0"/>
              <a:t>14.11.2022</a:t>
            </a:fld>
            <a:endParaRPr lang="ru-RU"/>
          </a:p>
        </p:txBody>
      </p:sp>
      <p:sp>
        <p:nvSpPr>
          <p:cNvPr id="6" name="Нижний колонтитул 5">
            <a:extLst>
              <a:ext uri="{FF2B5EF4-FFF2-40B4-BE49-F238E27FC236}">
                <a16:creationId xmlns:a16="http://schemas.microsoft.com/office/drawing/2014/main" id="{218FBDCC-5675-4506-AFE0-594F892AC4E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51D8F51-FF9F-4A3E-8608-C7DA40C3A8D2}"/>
              </a:ext>
            </a:extLst>
          </p:cNvPr>
          <p:cNvSpPr>
            <a:spLocks noGrp="1"/>
          </p:cNvSpPr>
          <p:nvPr>
            <p:ph type="sldNum" sz="quarter" idx="12"/>
          </p:nvPr>
        </p:nvSpPr>
        <p:spPr/>
        <p:txBody>
          <a:bodyPr/>
          <a:lstStyle/>
          <a:p>
            <a:fld id="{AD221AF6-8774-41CB-9B28-7B5272A5C1E7}" type="slidenum">
              <a:rPr lang="ru-RU" smtClean="0"/>
              <a:t>‹#›</a:t>
            </a:fld>
            <a:endParaRPr lang="ru-RU"/>
          </a:p>
        </p:txBody>
      </p:sp>
    </p:spTree>
    <p:extLst>
      <p:ext uri="{BB962C8B-B14F-4D97-AF65-F5344CB8AC3E}">
        <p14:creationId xmlns:p14="http://schemas.microsoft.com/office/powerpoint/2010/main" val="306728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25521B-EABE-4614-B57A-FD903B16CF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A0C7209-A6A9-4529-BDA5-47C9EAC66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F58995-32C3-4218-ABCB-5BF3145657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A743F-837A-4669-B7C8-1E04E86C3909}" type="datetimeFigureOut">
              <a:rPr lang="ru-RU" smtClean="0"/>
              <a:t>14.11.2022</a:t>
            </a:fld>
            <a:endParaRPr lang="ru-RU"/>
          </a:p>
        </p:txBody>
      </p:sp>
      <p:sp>
        <p:nvSpPr>
          <p:cNvPr id="5" name="Нижний колонтитул 4">
            <a:extLst>
              <a:ext uri="{FF2B5EF4-FFF2-40B4-BE49-F238E27FC236}">
                <a16:creationId xmlns:a16="http://schemas.microsoft.com/office/drawing/2014/main" id="{F7DE7CBA-53C2-493D-9A22-4614699A0F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78E813F-9CC1-4AA5-AD30-7C34592B6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21AF6-8774-41CB-9B28-7B5272A5C1E7}" type="slidenum">
              <a:rPr lang="ru-RU" smtClean="0"/>
              <a:t>‹#›</a:t>
            </a:fld>
            <a:endParaRPr lang="ru-RU"/>
          </a:p>
        </p:txBody>
      </p:sp>
    </p:spTree>
    <p:extLst>
      <p:ext uri="{BB962C8B-B14F-4D97-AF65-F5344CB8AC3E}">
        <p14:creationId xmlns:p14="http://schemas.microsoft.com/office/powerpoint/2010/main" val="43071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Подзаголовок 2">
            <a:extLst>
              <a:ext uri="{FF2B5EF4-FFF2-40B4-BE49-F238E27FC236}">
                <a16:creationId xmlns:a16="http://schemas.microsoft.com/office/drawing/2014/main" id="{D4A5E0D6-29CB-4FD6-9D4E-3100150D4A1D}"/>
              </a:ext>
            </a:extLst>
          </p:cNvPr>
          <p:cNvSpPr>
            <a:spLocks noGrp="1"/>
          </p:cNvSpPr>
          <p:nvPr>
            <p:ph type="subTitle" idx="1"/>
          </p:nvPr>
        </p:nvSpPr>
        <p:spPr>
          <a:xfrm>
            <a:off x="4439633" y="5133975"/>
            <a:ext cx="3312734" cy="1426677"/>
          </a:xfrm>
          <a:noFill/>
        </p:spPr>
        <p:txBody>
          <a:bodyPr>
            <a:normAutofit/>
          </a:bodyPr>
          <a:lstStyle/>
          <a:p>
            <a:r>
              <a:rPr lang="ru-RU" sz="2000" dirty="0">
                <a:solidFill>
                  <a:schemeClr val="accent1">
                    <a:lumMod val="75000"/>
                  </a:schemeClr>
                </a:solidFill>
                <a:latin typeface="Bahnschrift" panose="020B0502040204020203" pitchFamily="34" charset="0"/>
              </a:rPr>
              <a:t>Воспитатель МАДОУ № 6</a:t>
            </a:r>
          </a:p>
          <a:p>
            <a:r>
              <a:rPr lang="ru-RU" sz="2000" dirty="0">
                <a:solidFill>
                  <a:schemeClr val="accent1">
                    <a:lumMod val="75000"/>
                  </a:schemeClr>
                </a:solidFill>
                <a:latin typeface="Bahnschrift" panose="020B0502040204020203" pitchFamily="34" charset="0"/>
              </a:rPr>
              <a:t>Баранова А.Ю</a:t>
            </a:r>
            <a:r>
              <a:rPr lang="ru-RU" sz="2000" dirty="0">
                <a:solidFill>
                  <a:srgbClr val="080808"/>
                </a:solidFill>
              </a:rPr>
              <a:t>.</a:t>
            </a:r>
          </a:p>
        </p:txBody>
      </p:sp>
      <p:sp>
        <p:nvSpPr>
          <p:cNvPr id="2" name="Заголовок 1">
            <a:extLst>
              <a:ext uri="{FF2B5EF4-FFF2-40B4-BE49-F238E27FC236}">
                <a16:creationId xmlns:a16="http://schemas.microsoft.com/office/drawing/2014/main" id="{67271C64-59C0-45B3-83F7-72D77BD0F7E6}"/>
              </a:ext>
            </a:extLst>
          </p:cNvPr>
          <p:cNvSpPr>
            <a:spLocks noGrp="1"/>
          </p:cNvSpPr>
          <p:nvPr>
            <p:ph type="ctrTitle"/>
          </p:nvPr>
        </p:nvSpPr>
        <p:spPr>
          <a:xfrm>
            <a:off x="3204642" y="2018057"/>
            <a:ext cx="5782716" cy="3026668"/>
          </a:xfrm>
          <a:noFill/>
        </p:spPr>
        <p:txBody>
          <a:bodyPr anchor="ctr">
            <a:normAutofit fontScale="90000"/>
          </a:bodyPr>
          <a:lstStyle/>
          <a:p>
            <a:r>
              <a:rPr lang="ru-RU" sz="3600" b="1" dirty="0">
                <a:solidFill>
                  <a:schemeClr val="accent2">
                    <a:lumMod val="75000"/>
                  </a:schemeClr>
                </a:solidFill>
                <a:latin typeface="Bahnschrift Light" panose="020B0502040204020203" pitchFamily="34" charset="0"/>
              </a:rPr>
              <a:t>Подвижные игры, как условие повышения двигательной активности детей</a:t>
            </a:r>
            <a:br>
              <a:rPr lang="ru-RU" sz="3600" dirty="0">
                <a:solidFill>
                  <a:schemeClr val="accent2">
                    <a:lumMod val="75000"/>
                  </a:schemeClr>
                </a:solidFill>
                <a:latin typeface="Bahnschrift Light" panose="020B0502040204020203" pitchFamily="34" charset="0"/>
              </a:rPr>
            </a:br>
            <a:r>
              <a:rPr lang="ru-RU" sz="3600" b="1" dirty="0">
                <a:solidFill>
                  <a:schemeClr val="accent2">
                    <a:lumMod val="75000"/>
                  </a:schemeClr>
                </a:solidFill>
                <a:latin typeface="Bahnschrift Light" panose="020B0502040204020203" pitchFamily="34" charset="0"/>
              </a:rPr>
              <a:t>на прогулке</a:t>
            </a:r>
            <a:br>
              <a:rPr lang="ru-RU" dirty="0"/>
            </a:br>
            <a:endParaRPr lang="ru-RU" sz="3600"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6210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500CABF-FB8E-43D3-BC8E-3E1252066C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A2A6DF6A-224B-45F2-8BC7-0D767A478CF2}"/>
              </a:ext>
            </a:extLst>
          </p:cNvPr>
          <p:cNvSpPr>
            <a:spLocks noGrp="1"/>
          </p:cNvSpPr>
          <p:nvPr>
            <p:ph type="title"/>
          </p:nvPr>
        </p:nvSpPr>
        <p:spPr>
          <a:xfrm>
            <a:off x="838200" y="365125"/>
            <a:ext cx="10515600" cy="3797300"/>
          </a:xfrm>
        </p:spPr>
        <p:txBody>
          <a:bodyPr>
            <a:normAutofit/>
          </a:bodyPr>
          <a:lstStyle/>
          <a:p>
            <a:pPr algn="ctr"/>
            <a:r>
              <a:rPr lang="ru-RU" sz="6600" dirty="0">
                <a:solidFill>
                  <a:schemeClr val="accent2">
                    <a:lumMod val="75000"/>
                  </a:schemeClr>
                </a:solidFill>
                <a:latin typeface="Bahnschrift Light" panose="020B0502040204020203" pitchFamily="34" charset="0"/>
              </a:rPr>
              <a:t>СПАСИБО ЗА ВНИМАНИЕ!</a:t>
            </a:r>
          </a:p>
        </p:txBody>
      </p:sp>
      <p:pic>
        <p:nvPicPr>
          <p:cNvPr id="7" name="Рисунок 6">
            <a:extLst>
              <a:ext uri="{FF2B5EF4-FFF2-40B4-BE49-F238E27FC236}">
                <a16:creationId xmlns:a16="http://schemas.microsoft.com/office/drawing/2014/main" id="{DE6C5ED2-FBCA-4429-B974-9C86DF16F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01" y="2781300"/>
            <a:ext cx="6505574" cy="3924300"/>
          </a:xfrm>
          <a:prstGeom prst="rect">
            <a:avLst/>
          </a:prstGeom>
        </p:spPr>
      </p:pic>
    </p:spTree>
    <p:extLst>
      <p:ext uri="{BB962C8B-B14F-4D97-AF65-F5344CB8AC3E}">
        <p14:creationId xmlns:p14="http://schemas.microsoft.com/office/powerpoint/2010/main" val="183446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a:extLst>
              <a:ext uri="{FF2B5EF4-FFF2-40B4-BE49-F238E27FC236}">
                <a16:creationId xmlns:a16="http://schemas.microsoft.com/office/drawing/2014/main" id="{2B63F31E-1EEC-471D-9BBF-4FBC3E9DA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5A70CCA0-1E28-4E7D-9BB9-2E05037CBB6E}"/>
              </a:ext>
            </a:extLst>
          </p:cNvPr>
          <p:cNvSpPr>
            <a:spLocks noGrp="1"/>
          </p:cNvSpPr>
          <p:nvPr>
            <p:ph type="title"/>
          </p:nvPr>
        </p:nvSpPr>
        <p:spPr>
          <a:xfrm>
            <a:off x="6267450" y="365124"/>
            <a:ext cx="5181600" cy="6492875"/>
          </a:xfrm>
        </p:spPr>
        <p:txBody>
          <a:bodyPr>
            <a:normAutofit fontScale="90000"/>
          </a:bodyPr>
          <a:lstStyle/>
          <a:p>
            <a:pPr>
              <a:lnSpc>
                <a:spcPct val="100000"/>
              </a:lnSpc>
            </a:pPr>
            <a:br>
              <a:rPr lang="ru-RU" sz="1800" dirty="0"/>
            </a:br>
            <a:r>
              <a:rPr lang="ru-RU" sz="1800" dirty="0"/>
              <a:t>       </a:t>
            </a:r>
            <a:r>
              <a:rPr lang="ru-RU" sz="1800" dirty="0">
                <a:solidFill>
                  <a:schemeClr val="accent2">
                    <a:lumMod val="75000"/>
                  </a:schemeClr>
                </a:solidFill>
                <a:latin typeface="Bahnschrift Light" panose="020B0502040204020203" pitchFamily="34" charset="0"/>
              </a:rPr>
              <a:t> Прогулка является первым и наиболее доступным средством закаливания детского организма. Она способствует повышению его выносливости и устойчивости к неблагоприятным воздействиям внешней среды, особенно к простудным заболеваниям. Прогулка в первой половине дня наиболее благоприятное время для проведения подвижных игр.</a:t>
            </a:r>
            <a:br>
              <a:rPr lang="ru-RU" sz="1800" dirty="0">
                <a:solidFill>
                  <a:schemeClr val="accent2">
                    <a:lumMod val="75000"/>
                  </a:schemeClr>
                </a:solidFill>
                <a:latin typeface="Bahnschrift Light" panose="020B0502040204020203" pitchFamily="34" charset="0"/>
              </a:rPr>
            </a:br>
            <a:r>
              <a:rPr lang="ru-RU" sz="1800" dirty="0">
                <a:solidFill>
                  <a:schemeClr val="accent2">
                    <a:lumMod val="75000"/>
                  </a:schemeClr>
                </a:solidFill>
                <a:latin typeface="Bahnschrift Light" panose="020B0502040204020203" pitchFamily="34" charset="0"/>
              </a:rPr>
              <a:t>        Игры на свежем воздухе особенно полезны. Во время игр на просторе, в природных условиях у детей формируются умения использовать приобретенные двигательные навыки в многообразных жизненных ситуациях. У них развивается ловкость, быстрота, они становятся сильными и выносливыми, приучаются </a:t>
            </a:r>
            <a:br>
              <a:rPr lang="ru-RU" sz="1800" dirty="0">
                <a:solidFill>
                  <a:schemeClr val="accent2">
                    <a:lumMod val="75000"/>
                  </a:schemeClr>
                </a:solidFill>
                <a:latin typeface="Bahnschrift Light" panose="020B0502040204020203" pitchFamily="34" charset="0"/>
              </a:rPr>
            </a:br>
            <a:r>
              <a:rPr lang="ru-RU" sz="1800" dirty="0">
                <a:solidFill>
                  <a:schemeClr val="accent2">
                    <a:lumMod val="75000"/>
                  </a:schemeClr>
                </a:solidFill>
                <a:latin typeface="Bahnschrift Light" panose="020B0502040204020203" pitchFamily="34" charset="0"/>
              </a:rPr>
              <a:t>действовать смело, проявляя активность , настойчивость, инициативу и самостоятельность</a:t>
            </a:r>
            <a:r>
              <a:rPr lang="ru-RU" dirty="0">
                <a:solidFill>
                  <a:schemeClr val="accent2">
                    <a:lumMod val="75000"/>
                  </a:schemeClr>
                </a:solidFill>
                <a:latin typeface="Bahnschrift Light" panose="020B0502040204020203" pitchFamily="34" charset="0"/>
              </a:rPr>
              <a:t>.</a:t>
            </a:r>
            <a:br>
              <a:rPr lang="ru-RU" dirty="0">
                <a:solidFill>
                  <a:schemeClr val="accent2">
                    <a:lumMod val="75000"/>
                  </a:schemeClr>
                </a:solidFill>
                <a:latin typeface="Bahnschrift Light" panose="020B0502040204020203" pitchFamily="34" charset="0"/>
              </a:rPr>
            </a:br>
            <a:endParaRPr lang="ru-RU" dirty="0">
              <a:solidFill>
                <a:schemeClr val="accent2">
                  <a:lumMod val="75000"/>
                </a:schemeClr>
              </a:solidFill>
              <a:latin typeface="Bahnschrift Light" panose="020B0502040204020203" pitchFamily="34" charset="0"/>
            </a:endParaRPr>
          </a:p>
        </p:txBody>
      </p:sp>
      <p:pic>
        <p:nvPicPr>
          <p:cNvPr id="11" name="Рисунок 10">
            <a:extLst>
              <a:ext uri="{FF2B5EF4-FFF2-40B4-BE49-F238E27FC236}">
                <a16:creationId xmlns:a16="http://schemas.microsoft.com/office/drawing/2014/main" id="{9FF479B9-6682-40AE-A3AB-C907A4571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681038"/>
            <a:ext cx="6095999" cy="5233988"/>
          </a:xfrm>
          <a:prstGeom prst="rect">
            <a:avLst/>
          </a:prstGeom>
        </p:spPr>
      </p:pic>
    </p:spTree>
    <p:extLst>
      <p:ext uri="{BB962C8B-B14F-4D97-AF65-F5344CB8AC3E}">
        <p14:creationId xmlns:p14="http://schemas.microsoft.com/office/powerpoint/2010/main" val="74182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9C750EB-7D5C-4898-980E-464FE88B78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Заголовок 6">
            <a:extLst>
              <a:ext uri="{FF2B5EF4-FFF2-40B4-BE49-F238E27FC236}">
                <a16:creationId xmlns:a16="http://schemas.microsoft.com/office/drawing/2014/main" id="{EC889455-CF38-4C3A-AB60-8043EA6AA28B}"/>
              </a:ext>
            </a:extLst>
          </p:cNvPr>
          <p:cNvSpPr>
            <a:spLocks noGrp="1"/>
          </p:cNvSpPr>
          <p:nvPr>
            <p:ph type="title"/>
          </p:nvPr>
        </p:nvSpPr>
        <p:spPr>
          <a:xfrm>
            <a:off x="5667374" y="365125"/>
            <a:ext cx="5686425" cy="6492875"/>
          </a:xfrm>
        </p:spPr>
        <p:txBody>
          <a:bodyPr>
            <a:normAutofit fontScale="90000"/>
          </a:bodyPr>
          <a:lstStyle/>
          <a:p>
            <a:r>
              <a:rPr lang="ru-RU" sz="2000" dirty="0">
                <a:solidFill>
                  <a:schemeClr val="accent2">
                    <a:lumMod val="75000"/>
                  </a:schemeClr>
                </a:solidFill>
                <a:latin typeface="Bahnschrift Light" panose="020B0502040204020203" pitchFamily="34" charset="0"/>
              </a:rPr>
              <a:t>Подвижные игры на прогулке - комплексный воспитательно-образовательный процесс, во время которого дети могут достаточно полно реализовать свои двигательные навыки, потребности.</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Игры помогают решать важные задачи воспитания и обучения детей: учат слушать, быть внимательным, правильно управлять своими движениями, привыкать к дисциплине и сознательно относиться к занятиям.</a:t>
            </a:r>
            <a:br>
              <a:rPr lang="ru-RU" sz="2000" dirty="0">
                <a:solidFill>
                  <a:schemeClr val="accent2">
                    <a:lumMod val="75000"/>
                  </a:schemeClr>
                </a:solidFill>
                <a:latin typeface="Bahnschrift Light" panose="020B0502040204020203" pitchFamily="34" charset="0"/>
              </a:rPr>
            </a:br>
            <a:r>
              <a:rPr lang="ru-RU" sz="2000" b="1" dirty="0">
                <a:solidFill>
                  <a:schemeClr val="accent2">
                    <a:lumMod val="75000"/>
                  </a:schemeClr>
                </a:solidFill>
                <a:latin typeface="Bahnschrift Light" panose="020B0502040204020203" pitchFamily="34" charset="0"/>
              </a:rPr>
              <a:t>Содержание подвижных игр должно предусматривать</a:t>
            </a:r>
            <a:r>
              <a:rPr lang="ru-RU" sz="2000" dirty="0">
                <a:solidFill>
                  <a:schemeClr val="accent2">
                    <a:lumMod val="75000"/>
                  </a:schemeClr>
                </a:solidFill>
                <a:latin typeface="Bahnschrift Light" panose="020B0502040204020203" pitchFamily="34" charset="0"/>
              </a:rPr>
              <a:t>:</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1. Соответствие сезону года и погодным условиям.</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2. Применение разных способов организации дошкольников.</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3. Рациональное использование оборудования и инвентаря, предметов окружающей среды.</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4. Создание благоприятных условий для положительных, эмоциональных и морально- волевых проявлений детей.</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5. Активизацию детской самостоятельности.</a:t>
            </a:r>
            <a:br>
              <a:rPr lang="ru-RU" sz="2000" dirty="0">
                <a:solidFill>
                  <a:schemeClr val="accent2">
                    <a:lumMod val="75000"/>
                  </a:schemeClr>
                </a:solidFill>
                <a:latin typeface="Bahnschrift Light" panose="020B0502040204020203" pitchFamily="34" charset="0"/>
              </a:rPr>
            </a:br>
            <a:r>
              <a:rPr lang="ru-RU" sz="2000" dirty="0">
                <a:solidFill>
                  <a:schemeClr val="accent2">
                    <a:lumMod val="75000"/>
                  </a:schemeClr>
                </a:solidFill>
                <a:latin typeface="Bahnschrift Light" panose="020B0502040204020203" pitchFamily="34" charset="0"/>
              </a:rPr>
              <a:t>6. Стимулирование индивидуальных возможностей каждого ребенка.</a:t>
            </a:r>
            <a:br>
              <a:rPr lang="ru-RU" dirty="0"/>
            </a:br>
            <a:endParaRPr lang="ru-RU" dirty="0"/>
          </a:p>
        </p:txBody>
      </p:sp>
      <p:pic>
        <p:nvPicPr>
          <p:cNvPr id="9" name="Рисунок 8">
            <a:extLst>
              <a:ext uri="{FF2B5EF4-FFF2-40B4-BE49-F238E27FC236}">
                <a16:creationId xmlns:a16="http://schemas.microsoft.com/office/drawing/2014/main" id="{57EF4221-62D0-45AE-8CCC-D4249D4E0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0"/>
            <a:ext cx="5143500" cy="6610350"/>
          </a:xfrm>
          <a:prstGeom prst="rect">
            <a:avLst/>
          </a:prstGeom>
        </p:spPr>
      </p:pic>
    </p:spTree>
    <p:extLst>
      <p:ext uri="{BB962C8B-B14F-4D97-AF65-F5344CB8AC3E}">
        <p14:creationId xmlns:p14="http://schemas.microsoft.com/office/powerpoint/2010/main" val="301442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63B418E-5DF2-43CA-958B-2EBF08721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E7EA0F84-A8C2-4760-AAFF-B28BCF9650FE}"/>
              </a:ext>
            </a:extLst>
          </p:cNvPr>
          <p:cNvSpPr>
            <a:spLocks noGrp="1"/>
          </p:cNvSpPr>
          <p:nvPr>
            <p:ph type="title"/>
          </p:nvPr>
        </p:nvSpPr>
        <p:spPr>
          <a:xfrm>
            <a:off x="6178566" y="123826"/>
            <a:ext cx="5175234" cy="6734174"/>
          </a:xfrm>
        </p:spPr>
        <p:txBody>
          <a:bodyPr>
            <a:normAutofit fontScale="90000"/>
          </a:bodyPr>
          <a:lstStyle/>
          <a:p>
            <a:r>
              <a:rPr lang="ru-RU" dirty="0"/>
              <a:t>       </a:t>
            </a:r>
            <a:r>
              <a:rPr lang="ru-RU" sz="2000" dirty="0">
                <a:solidFill>
                  <a:schemeClr val="accent2">
                    <a:lumMod val="75000"/>
                  </a:schemeClr>
                </a:solidFill>
                <a:latin typeface="Bahnschrift Light" panose="020B0502040204020203" pitchFamily="34" charset="0"/>
              </a:rPr>
              <a:t> </a:t>
            </a:r>
            <a:r>
              <a:rPr lang="ru-RU" sz="1800" dirty="0">
                <a:solidFill>
                  <a:schemeClr val="accent2">
                    <a:lumMod val="75000"/>
                  </a:schemeClr>
                </a:solidFill>
                <a:latin typeface="Bahnschrift Light" panose="020B0502040204020203" pitchFamily="34" charset="0"/>
              </a:rPr>
              <a:t>Для прогулки воспитатель должен спланировать заранее подвижные игры разной степени интенсивности. Подбирая игры для дневной прогулки, необходимо учитывать предыдущую деятельность детей. После спокойных занятий (рисования, лепка) рекомендуются игры более подвижного характера (“Рыбы и акула”, “</a:t>
            </a:r>
            <a:r>
              <a:rPr lang="ru-RU" sz="1800" dirty="0" err="1">
                <a:solidFill>
                  <a:schemeClr val="accent2">
                    <a:lumMod val="75000"/>
                  </a:schemeClr>
                </a:solidFill>
                <a:latin typeface="Bahnschrift Light" panose="020B0502040204020203" pitchFamily="34" charset="0"/>
              </a:rPr>
              <a:t>Ловишка</a:t>
            </a:r>
            <a:r>
              <a:rPr lang="ru-RU" sz="1800" dirty="0">
                <a:solidFill>
                  <a:schemeClr val="accent2">
                    <a:lumMod val="75000"/>
                  </a:schemeClr>
                </a:solidFill>
                <a:latin typeface="Bahnschrift Light" panose="020B0502040204020203" pitchFamily="34" charset="0"/>
              </a:rPr>
              <a:t> с ленточками”, “Гуси-лебеди”). После физкультурных и музыкальных занятий рекомендуются игры средней подвижности (“Заморожу”, Кто самый внимательный”). В план должны включаться и малоподвижные (“Сделай фигуру”, “Узнай, кто позвал»).</a:t>
            </a:r>
            <a:br>
              <a:rPr lang="ru-RU" sz="1800" dirty="0">
                <a:solidFill>
                  <a:schemeClr val="accent2">
                    <a:lumMod val="75000"/>
                  </a:schemeClr>
                </a:solidFill>
                <a:latin typeface="Bahnschrift Light" panose="020B0502040204020203" pitchFamily="34" charset="0"/>
              </a:rPr>
            </a:br>
            <a:r>
              <a:rPr lang="ru-RU" sz="1800" dirty="0">
                <a:solidFill>
                  <a:schemeClr val="accent2">
                    <a:lumMod val="75000"/>
                  </a:schemeClr>
                </a:solidFill>
                <a:latin typeface="Bahnschrift Light" panose="020B0502040204020203" pitchFamily="34" charset="0"/>
              </a:rPr>
              <a:t>        Все игры для детей дошкольного возраста, построенные на движении, можно разделить на две большие группы: подвижные игры с правилами и спортивные игры. </a:t>
            </a:r>
            <a:r>
              <a:rPr lang="ru-RU" sz="1800" b="1" dirty="0">
                <a:solidFill>
                  <a:schemeClr val="accent2">
                    <a:lumMod val="75000"/>
                  </a:schemeClr>
                </a:solidFill>
                <a:latin typeface="Bahnschrift Light" panose="020B0502040204020203" pitchFamily="34" charset="0"/>
              </a:rPr>
              <a:t>Первую группу</a:t>
            </a:r>
            <a:r>
              <a:rPr lang="ru-RU" sz="1800" dirty="0">
                <a:solidFill>
                  <a:schemeClr val="accent2">
                    <a:lumMod val="75000"/>
                  </a:schemeClr>
                </a:solidFill>
                <a:latin typeface="Bahnschrift Light" panose="020B0502040204020203" pitchFamily="34" charset="0"/>
              </a:rPr>
              <a:t> составляют игры, разные по содержанию, по организации детей, сложности правил и своеобразию двигательных заданий. Среди них можно выделить сюжетные и бессюжетные игры, игры-забавы. </a:t>
            </a:r>
            <a:r>
              <a:rPr lang="ru-RU" sz="1800" b="1" dirty="0">
                <a:solidFill>
                  <a:schemeClr val="accent2">
                    <a:lumMod val="75000"/>
                  </a:schemeClr>
                </a:solidFill>
                <a:latin typeface="Bahnschrift Light" panose="020B0502040204020203" pitchFamily="34" charset="0"/>
              </a:rPr>
              <a:t>Вторая группа</a:t>
            </a:r>
            <a:r>
              <a:rPr lang="ru-RU" sz="1800" dirty="0">
                <a:solidFill>
                  <a:schemeClr val="accent2">
                    <a:lumMod val="75000"/>
                  </a:schemeClr>
                </a:solidFill>
                <a:latin typeface="Bahnschrift Light" panose="020B0502040204020203" pitchFamily="34" charset="0"/>
              </a:rPr>
              <a:t> — спортивные игры: городки, бадминтон, баскетбол, футбол, хоккей. В работе с детьми дошкольного возраста их применяют с упрощенными правилами.</a:t>
            </a:r>
            <a:br>
              <a:rPr lang="ru-RU" sz="1800" dirty="0">
                <a:solidFill>
                  <a:schemeClr val="accent2">
                    <a:lumMod val="75000"/>
                  </a:schemeClr>
                </a:solidFill>
              </a:rPr>
            </a:br>
            <a:endParaRPr lang="ru-RU" sz="1800" dirty="0">
              <a:solidFill>
                <a:schemeClr val="accent2">
                  <a:lumMod val="75000"/>
                </a:schemeClr>
              </a:solidFill>
            </a:endParaRPr>
          </a:p>
        </p:txBody>
      </p:sp>
      <p:pic>
        <p:nvPicPr>
          <p:cNvPr id="7" name="Рисунок 6">
            <a:extLst>
              <a:ext uri="{FF2B5EF4-FFF2-40B4-BE49-F238E27FC236}">
                <a16:creationId xmlns:a16="http://schemas.microsoft.com/office/drawing/2014/main" id="{65961897-3CE2-4FCF-AF18-8F8D8701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92" y="123826"/>
            <a:ext cx="5851508" cy="6276974"/>
          </a:xfrm>
          <a:prstGeom prst="rect">
            <a:avLst/>
          </a:prstGeom>
        </p:spPr>
      </p:pic>
    </p:spTree>
    <p:extLst>
      <p:ext uri="{BB962C8B-B14F-4D97-AF65-F5344CB8AC3E}">
        <p14:creationId xmlns:p14="http://schemas.microsoft.com/office/powerpoint/2010/main" val="277775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A5F9365-8E77-4D4F-ACEA-AE121DAF0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E7EA0F84-A8C2-4760-AAFF-B28BCF9650FE}"/>
              </a:ext>
            </a:extLst>
          </p:cNvPr>
          <p:cNvSpPr>
            <a:spLocks noGrp="1"/>
          </p:cNvSpPr>
          <p:nvPr>
            <p:ph type="title"/>
          </p:nvPr>
        </p:nvSpPr>
        <p:spPr>
          <a:xfrm>
            <a:off x="6096000" y="365125"/>
            <a:ext cx="5257799" cy="6340475"/>
          </a:xfrm>
        </p:spPr>
        <p:txBody>
          <a:bodyPr>
            <a:normAutofit fontScale="90000"/>
          </a:bodyPr>
          <a:lstStyle/>
          <a:p>
            <a:r>
              <a:rPr lang="ru-RU" sz="1800" b="1" dirty="0">
                <a:solidFill>
                  <a:schemeClr val="accent2">
                    <a:lumMod val="75000"/>
                  </a:schemeClr>
                </a:solidFill>
              </a:rPr>
              <a:t>Дети младшего дошкольного возраста</a:t>
            </a:r>
            <a:r>
              <a:rPr lang="ru-RU" sz="1800" dirty="0">
                <a:solidFill>
                  <a:schemeClr val="accent2">
                    <a:lumMod val="75000"/>
                  </a:schemeClr>
                </a:solidFill>
              </a:rPr>
              <a:t> активны, они много двигаются, ходят, бегают, лазают, выполняют некоторые другие движения, но их опыт двигательной активности еще невелик, а движения недостаточно координированы. Совместные действия в коллективе сверстников, ориентировка в пространстве затруднительны. Малыши еще не владеют целым рядом двигательных навыков, поэтому часто содержание их деятельности однообразно.</a:t>
            </a:r>
            <a:br>
              <a:rPr lang="ru-RU" sz="1800" dirty="0">
                <a:solidFill>
                  <a:schemeClr val="accent2">
                    <a:lumMod val="75000"/>
                  </a:schemeClr>
                </a:solidFill>
              </a:rPr>
            </a:br>
            <a:r>
              <a:rPr lang="ru-RU" sz="1800" dirty="0">
                <a:solidFill>
                  <a:schemeClr val="accent2">
                    <a:lumMod val="75000"/>
                  </a:schemeClr>
                </a:solidFill>
              </a:rPr>
              <a:t>        Для повышения активности и обогащения движений младших дошкольников большое значение имеет создание необходимых условий, использование различных предметов, игрушек (мячей, шариков, обручей, кубиков, совков и т. п.), побуждающих их к различным двигательным действиям.</a:t>
            </a:r>
            <a:br>
              <a:rPr lang="ru-RU" sz="1800" dirty="0">
                <a:solidFill>
                  <a:schemeClr val="accent2">
                    <a:lumMod val="75000"/>
                  </a:schemeClr>
                </a:solidFill>
              </a:rPr>
            </a:br>
            <a:r>
              <a:rPr lang="ru-RU" sz="1800" b="1" dirty="0">
                <a:solidFill>
                  <a:schemeClr val="accent2">
                    <a:lumMod val="75000"/>
                  </a:schemeClr>
                </a:solidFill>
              </a:rPr>
              <a:t>        В младших группах </a:t>
            </a:r>
            <a:r>
              <a:rPr lang="ru-RU" sz="1800" dirty="0">
                <a:solidFill>
                  <a:schemeClr val="accent2">
                    <a:lumMod val="75000"/>
                  </a:schemeClr>
                </a:solidFill>
              </a:rPr>
              <a:t>детского сада наибольшее применение имеют сюжетные подвижные игры, игры-забавы. Бессюжетные игры с элементами соревнования, эстафеты, игры еще не доступны малышам. Совсем не проводят в этом возрасте спортивные игры.</a:t>
            </a:r>
            <a:br>
              <a:rPr lang="ru-RU" dirty="0"/>
            </a:br>
            <a:endParaRPr lang="ru-RU" dirty="0"/>
          </a:p>
        </p:txBody>
      </p:sp>
      <p:pic>
        <p:nvPicPr>
          <p:cNvPr id="9" name="Рисунок 8">
            <a:extLst>
              <a:ext uri="{FF2B5EF4-FFF2-40B4-BE49-F238E27FC236}">
                <a16:creationId xmlns:a16="http://schemas.microsoft.com/office/drawing/2014/main" id="{008C27F3-7976-40DA-8E26-64FF1C0BA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 y="923925"/>
            <a:ext cx="5848350" cy="4791075"/>
          </a:xfrm>
          <a:prstGeom prst="rect">
            <a:avLst/>
          </a:prstGeom>
        </p:spPr>
      </p:pic>
    </p:spTree>
    <p:extLst>
      <p:ext uri="{BB962C8B-B14F-4D97-AF65-F5344CB8AC3E}">
        <p14:creationId xmlns:p14="http://schemas.microsoft.com/office/powerpoint/2010/main" val="65408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E456E7A-AE5E-4946-AAD5-2126D34966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E7EA0F84-A8C2-4760-AAFF-B28BCF9650FE}"/>
              </a:ext>
            </a:extLst>
          </p:cNvPr>
          <p:cNvSpPr>
            <a:spLocks noGrp="1"/>
          </p:cNvSpPr>
          <p:nvPr>
            <p:ph type="title"/>
          </p:nvPr>
        </p:nvSpPr>
        <p:spPr>
          <a:xfrm>
            <a:off x="0" y="-66675"/>
            <a:ext cx="11982449" cy="3933825"/>
          </a:xfrm>
        </p:spPr>
        <p:txBody>
          <a:bodyPr>
            <a:normAutofit fontScale="90000"/>
          </a:bodyPr>
          <a:lstStyle/>
          <a:p>
            <a:r>
              <a:rPr lang="ru-RU" dirty="0">
                <a:solidFill>
                  <a:schemeClr val="accent2">
                    <a:lumMod val="75000"/>
                  </a:schemeClr>
                </a:solidFill>
              </a:rPr>
              <a:t>   </a:t>
            </a:r>
            <a:r>
              <a:rPr lang="ru-RU" sz="1600" dirty="0">
                <a:solidFill>
                  <a:schemeClr val="accent2">
                    <a:lumMod val="75000"/>
                  </a:schemeClr>
                </a:solidFill>
              </a:rPr>
              <a:t> </a:t>
            </a:r>
            <a:r>
              <a:rPr lang="ru-RU" sz="1800" dirty="0">
                <a:solidFill>
                  <a:schemeClr val="accent2">
                    <a:lumMod val="75000"/>
                  </a:schemeClr>
                </a:solidFill>
              </a:rPr>
              <a:t>    </a:t>
            </a:r>
            <a:r>
              <a:rPr lang="ru-RU" sz="1800" b="1" dirty="0">
                <a:solidFill>
                  <a:schemeClr val="accent2">
                    <a:lumMod val="75000"/>
                  </a:schemeClr>
                </a:solidFill>
              </a:rPr>
              <a:t>В старших группах</a:t>
            </a:r>
            <a:r>
              <a:rPr lang="ru-RU" sz="1800" dirty="0">
                <a:solidFill>
                  <a:schemeClr val="accent2">
                    <a:lumMod val="75000"/>
                  </a:schemeClr>
                </a:solidFill>
              </a:rPr>
              <a:t> дети более самостоятельны и активны, чем младшие дошкольники. Их движения становятся более точными, быстрыми, ловкими, они лучше ориентируются в пространстве, увереннее действуют в коллективе. Несмотря на достаточный двигательный опыт, самостоятельность и активность, дети старшего дошкольного возраста нуждаются в помощи и руководстве взрослого при организации подвижных игр.</a:t>
            </a:r>
            <a:br>
              <a:rPr lang="ru-RU" sz="1800" dirty="0">
                <a:solidFill>
                  <a:schemeClr val="accent2">
                    <a:lumMod val="75000"/>
                  </a:schemeClr>
                </a:solidFill>
              </a:rPr>
            </a:br>
            <a:r>
              <a:rPr lang="ru-RU" sz="1800" dirty="0">
                <a:solidFill>
                  <a:schemeClr val="accent2">
                    <a:lumMod val="75000"/>
                  </a:schemeClr>
                </a:solidFill>
              </a:rPr>
              <a:t>        Во время их проведения надо приучать воспитанников выполнять определенные правила. Дети должны научиться:</a:t>
            </a:r>
            <a:br>
              <a:rPr lang="ru-RU" sz="1800" dirty="0">
                <a:solidFill>
                  <a:schemeClr val="accent2">
                    <a:lumMod val="75000"/>
                  </a:schemeClr>
                </a:solidFill>
              </a:rPr>
            </a:br>
            <a:r>
              <a:rPr lang="ru-RU" sz="1800" dirty="0">
                <a:solidFill>
                  <a:schemeClr val="accent2">
                    <a:lumMod val="75000"/>
                  </a:schemeClr>
                </a:solidFill>
              </a:rPr>
              <a:t>1. Начинать и прекращать игры по сигналу воспитателя.</a:t>
            </a:r>
            <a:br>
              <a:rPr lang="ru-RU" sz="1800" dirty="0">
                <a:solidFill>
                  <a:schemeClr val="accent2">
                    <a:lumMod val="75000"/>
                  </a:schemeClr>
                </a:solidFill>
              </a:rPr>
            </a:br>
            <a:r>
              <a:rPr lang="ru-RU" sz="1800" dirty="0">
                <a:solidFill>
                  <a:schemeClr val="accent2">
                    <a:lumMod val="75000"/>
                  </a:schemeClr>
                </a:solidFill>
              </a:rPr>
              <a:t>2. Быстро и четко занимать места для начала игры.</a:t>
            </a:r>
            <a:br>
              <a:rPr lang="ru-RU" sz="1800" dirty="0">
                <a:solidFill>
                  <a:schemeClr val="accent2">
                    <a:lumMod val="75000"/>
                  </a:schemeClr>
                </a:solidFill>
              </a:rPr>
            </a:br>
            <a:r>
              <a:rPr lang="ru-RU" sz="1800" dirty="0">
                <a:solidFill>
                  <a:schemeClr val="accent2">
                    <a:lumMod val="75000"/>
                  </a:schemeClr>
                </a:solidFill>
              </a:rPr>
              <a:t>3. Играть честно без обмана; если был пойман или осален во время игры, быстро выходить на определенное место.</a:t>
            </a:r>
            <a:br>
              <a:rPr lang="ru-RU" sz="1800" dirty="0">
                <a:solidFill>
                  <a:schemeClr val="accent2">
                    <a:lumMod val="75000"/>
                  </a:schemeClr>
                </a:solidFill>
              </a:rPr>
            </a:br>
            <a:r>
              <a:rPr lang="ru-RU" sz="1800" dirty="0">
                <a:solidFill>
                  <a:schemeClr val="accent2">
                    <a:lumMod val="75000"/>
                  </a:schemeClr>
                </a:solidFill>
              </a:rPr>
              <a:t>4. Во время ловли не ударять товарищей, а легко касаться рукой.</a:t>
            </a:r>
            <a:br>
              <a:rPr lang="ru-RU" sz="1800" dirty="0">
                <a:solidFill>
                  <a:schemeClr val="accent2">
                    <a:lumMod val="75000"/>
                  </a:schemeClr>
                </a:solidFill>
              </a:rPr>
            </a:br>
            <a:r>
              <a:rPr lang="ru-RU" sz="1800" dirty="0">
                <a:solidFill>
                  <a:schemeClr val="accent2">
                    <a:lumMod val="75000"/>
                  </a:schemeClr>
                </a:solidFill>
              </a:rPr>
              <a:t>5. Не наталкиваться во время бега на других, уметь ловко увертываться, а если кто-то нечаянно толкнул – не обижаться.</a:t>
            </a:r>
            <a:br>
              <a:rPr lang="ru-RU" sz="1800" dirty="0">
                <a:solidFill>
                  <a:schemeClr val="accent2">
                    <a:lumMod val="75000"/>
                  </a:schemeClr>
                </a:solidFill>
              </a:rPr>
            </a:br>
            <a:r>
              <a:rPr lang="ru-RU" sz="1800" dirty="0">
                <a:solidFill>
                  <a:schemeClr val="accent2">
                    <a:lumMod val="75000"/>
                  </a:schemeClr>
                </a:solidFill>
              </a:rPr>
              <a:t>6. Не убегать за границы площадки.</a:t>
            </a:r>
            <a:br>
              <a:rPr lang="ru-RU" sz="1800" dirty="0">
                <a:solidFill>
                  <a:schemeClr val="accent2">
                    <a:lumMod val="75000"/>
                  </a:schemeClr>
                </a:solidFill>
              </a:rPr>
            </a:br>
            <a:r>
              <a:rPr lang="ru-RU" sz="1800" dirty="0">
                <a:solidFill>
                  <a:schemeClr val="accent2">
                    <a:lumMod val="75000"/>
                  </a:schemeClr>
                </a:solidFill>
              </a:rPr>
              <a:t>7. Не смеяться над тем, кто во время игры поскользнулся, упал, а, наоборот, подбежать и помочь товарищу подняться.</a:t>
            </a:r>
            <a:br>
              <a:rPr lang="ru-RU" sz="1800" dirty="0">
                <a:solidFill>
                  <a:schemeClr val="accent2">
                    <a:lumMod val="75000"/>
                  </a:schemeClr>
                </a:solidFill>
              </a:rPr>
            </a:br>
            <a:r>
              <a:rPr lang="ru-RU" sz="1800" dirty="0">
                <a:solidFill>
                  <a:schemeClr val="accent2">
                    <a:lumMod val="75000"/>
                  </a:schemeClr>
                </a:solidFill>
              </a:rPr>
              <a:t>8. Играть дружно, не зазнаваться при победе, но и не унывать после проигрыша.</a:t>
            </a:r>
            <a:br>
              <a:rPr lang="ru-RU" sz="1800" dirty="0">
                <a:solidFill>
                  <a:schemeClr val="accent2">
                    <a:lumMod val="75000"/>
                  </a:schemeClr>
                </a:solidFill>
              </a:rPr>
            </a:br>
            <a:r>
              <a:rPr lang="ru-RU" sz="1800" dirty="0">
                <a:solidFill>
                  <a:schemeClr val="accent2">
                    <a:lumMod val="75000"/>
                  </a:schemeClr>
                </a:solidFill>
              </a:rPr>
              <a:t>        Для старшего возраста планируется разучивание 5 новых игр в месяц, которые в зависимости от сложности повторяются 2-4 раза. Большое место в работе с детьми старшего возраста занимают игры с элементами соревнования, эстафеты.</a:t>
            </a:r>
            <a:br>
              <a:rPr lang="ru-RU" dirty="0">
                <a:solidFill>
                  <a:schemeClr val="accent2">
                    <a:lumMod val="75000"/>
                  </a:schemeClr>
                </a:solidFill>
              </a:rPr>
            </a:br>
            <a:endParaRPr lang="ru-RU" dirty="0">
              <a:solidFill>
                <a:schemeClr val="accent2">
                  <a:lumMod val="75000"/>
                </a:schemeClr>
              </a:solidFill>
            </a:endParaRPr>
          </a:p>
        </p:txBody>
      </p:sp>
      <p:pic>
        <p:nvPicPr>
          <p:cNvPr id="7" name="Рисунок 6">
            <a:extLst>
              <a:ext uri="{FF2B5EF4-FFF2-40B4-BE49-F238E27FC236}">
                <a16:creationId xmlns:a16="http://schemas.microsoft.com/office/drawing/2014/main" id="{346E09CD-7D0E-4E9E-AE7C-239A0CF0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6" y="3495675"/>
            <a:ext cx="3867150" cy="3228975"/>
          </a:xfrm>
          <a:prstGeom prst="rect">
            <a:avLst/>
          </a:prstGeom>
        </p:spPr>
      </p:pic>
      <p:pic>
        <p:nvPicPr>
          <p:cNvPr id="9" name="Рисунок 8">
            <a:extLst>
              <a:ext uri="{FF2B5EF4-FFF2-40B4-BE49-F238E27FC236}">
                <a16:creationId xmlns:a16="http://schemas.microsoft.com/office/drawing/2014/main" id="{FD98670D-6657-4854-9033-EBFB58930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0" y="3462337"/>
            <a:ext cx="4762500" cy="3295650"/>
          </a:xfrm>
          <a:prstGeom prst="rect">
            <a:avLst/>
          </a:prstGeom>
        </p:spPr>
      </p:pic>
    </p:spTree>
    <p:extLst>
      <p:ext uri="{BB962C8B-B14F-4D97-AF65-F5344CB8AC3E}">
        <p14:creationId xmlns:p14="http://schemas.microsoft.com/office/powerpoint/2010/main" val="3614039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C89D6AB-AE4C-426B-91C4-906978E917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E48E5F37-E854-468E-835E-826E35AC531B}"/>
              </a:ext>
            </a:extLst>
          </p:cNvPr>
          <p:cNvSpPr>
            <a:spLocks noGrp="1"/>
          </p:cNvSpPr>
          <p:nvPr>
            <p:ph type="title"/>
          </p:nvPr>
        </p:nvSpPr>
        <p:spPr>
          <a:xfrm>
            <a:off x="5229224" y="-523875"/>
            <a:ext cx="6743701" cy="8534399"/>
          </a:xfrm>
        </p:spPr>
        <p:txBody>
          <a:bodyPr>
            <a:normAutofit/>
          </a:bodyPr>
          <a:lstStyle/>
          <a:p>
            <a:r>
              <a:rPr lang="ru-RU" sz="1600" b="1" dirty="0">
                <a:solidFill>
                  <a:schemeClr val="accent1">
                    <a:lumMod val="75000"/>
                  </a:schemeClr>
                </a:solidFill>
                <a:latin typeface="Bahnschrift Light" panose="020B0502040204020203" pitchFamily="34" charset="0"/>
              </a:rPr>
              <a:t>Методика проведения подвижных игр</a:t>
            </a:r>
            <a:r>
              <a:rPr lang="ru-RU" sz="1600" b="1" dirty="0">
                <a:latin typeface="Bahnschrift Light" panose="020B0502040204020203" pitchFamily="34" charset="0"/>
              </a:rPr>
              <a:t>.</a:t>
            </a:r>
            <a:br>
              <a:rPr lang="ru-RU" sz="1600" dirty="0">
                <a:latin typeface="Bahnschrift Light" panose="020B0502040204020203" pitchFamily="34" charset="0"/>
              </a:rPr>
            </a:br>
            <a:r>
              <a:rPr lang="ru-RU" sz="1600" b="1" dirty="0">
                <a:solidFill>
                  <a:schemeClr val="accent2">
                    <a:lumMod val="75000"/>
                  </a:schemeClr>
                </a:solidFill>
                <a:latin typeface="Bahnschrift Light" panose="020B0502040204020203" pitchFamily="34" charset="0"/>
              </a:rPr>
              <a:t>Методические принципы</a:t>
            </a:r>
            <a:r>
              <a:rPr lang="ru-RU" sz="1600" dirty="0">
                <a:solidFill>
                  <a:schemeClr val="accent2">
                    <a:lumMod val="75000"/>
                  </a:schemeClr>
                </a:solidFill>
                <a:latin typeface="Bahnschrift Light" panose="020B0502040204020203" pitchFamily="34" charset="0"/>
              </a:rPr>
              <a:t>:</a:t>
            </a:r>
            <a:br>
              <a:rPr lang="ru-RU" sz="1600" dirty="0">
                <a:solidFill>
                  <a:schemeClr val="accent2">
                    <a:lumMod val="75000"/>
                  </a:schemeClr>
                </a:solidFill>
                <a:latin typeface="Bahnschrift Light" panose="020B0502040204020203" pitchFamily="34" charset="0"/>
              </a:rPr>
            </a:br>
            <a:r>
              <a:rPr lang="ru-RU" sz="1600" u="sng" dirty="0">
                <a:solidFill>
                  <a:schemeClr val="accent2">
                    <a:lumMod val="75000"/>
                  </a:schemeClr>
                </a:solidFill>
                <a:latin typeface="Bahnschrift Light" panose="020B0502040204020203" pitchFamily="34" charset="0"/>
              </a:rPr>
              <a:t>Выбор игр</a:t>
            </a:r>
            <a:r>
              <a:rPr lang="ru-RU" sz="1600" dirty="0">
                <a:solidFill>
                  <a:schemeClr val="accent2">
                    <a:lumMod val="75000"/>
                  </a:schemeClr>
                </a:solidFill>
                <a:latin typeface="Bahnschrift Light" panose="020B0502040204020203" pitchFamily="34" charset="0"/>
              </a:rPr>
              <a:t>. Игры отбираются в соответствии с задачами воспитания, возрастными особенностями детей, их состоянием здоровья, подготовленностью. Принимается во внимание также место игры в режиме дня, время года, и другие условия. Нужно учитывать и степень организованности детей, их дисциплинированность: если они недостаточно организованы, то сначала надо подобрать игру небольшой подвижности и проводить ее в кругу.</a:t>
            </a:r>
            <a:br>
              <a:rPr lang="ru-RU" sz="1600" dirty="0">
                <a:solidFill>
                  <a:schemeClr val="accent2">
                    <a:lumMod val="75000"/>
                  </a:schemeClr>
                </a:solidFill>
                <a:latin typeface="Bahnschrift Light" panose="020B0502040204020203" pitchFamily="34" charset="0"/>
              </a:rPr>
            </a:br>
            <a:r>
              <a:rPr lang="ru-RU" sz="1600" u="sng" dirty="0">
                <a:solidFill>
                  <a:schemeClr val="accent2">
                    <a:lumMod val="75000"/>
                  </a:schemeClr>
                </a:solidFill>
                <a:latin typeface="Bahnschrift Light" panose="020B0502040204020203" pitchFamily="34" charset="0"/>
              </a:rPr>
              <a:t>Особенности проведения подвижных игр на прогулке</a:t>
            </a:r>
            <a:r>
              <a:rPr lang="ru-RU" sz="1600" i="1" dirty="0">
                <a:solidFill>
                  <a:schemeClr val="accent2">
                    <a:lumMod val="75000"/>
                  </a:schemeClr>
                </a:solidFill>
                <a:latin typeface="Bahnschrift Light" panose="020B0502040204020203" pitchFamily="34" charset="0"/>
              </a:rPr>
              <a:t>.</a:t>
            </a:r>
            <a:br>
              <a:rPr lang="ru-RU" sz="1600" dirty="0">
                <a:solidFill>
                  <a:schemeClr val="accent2">
                    <a:lumMod val="75000"/>
                  </a:schemeClr>
                </a:solidFill>
                <a:latin typeface="Bahnschrift Light" panose="020B0502040204020203" pitchFamily="34" charset="0"/>
              </a:rPr>
            </a:br>
            <a:r>
              <a:rPr lang="ru-RU" sz="1600" u="sng" dirty="0">
                <a:solidFill>
                  <a:schemeClr val="accent2">
                    <a:lumMod val="75000"/>
                  </a:schemeClr>
                </a:solidFill>
                <a:latin typeface="Bahnschrift Light" panose="020B0502040204020203" pitchFamily="34" charset="0"/>
              </a:rPr>
              <a:t>Сбор детей на игру</a:t>
            </a:r>
            <a:r>
              <a:rPr lang="ru-RU" sz="1600" dirty="0">
                <a:solidFill>
                  <a:schemeClr val="accent2">
                    <a:lumMod val="75000"/>
                  </a:schemeClr>
                </a:solidFill>
                <a:latin typeface="Bahnschrift Light" panose="020B0502040204020203" pitchFamily="34" charset="0"/>
              </a:rPr>
              <a:t>. Собрать детей на игру можно разными приемами. В младшей группе воспитатель начинает играть с 3—5 детьми, постепенно к ним присоединяются остальные. Иногда он звонит в колокольчик или берет в руки красивую игрушку (зайчика, мишку), привлекая внимание малышей и тут же вовлекая их в игру.</a:t>
            </a:r>
            <a:br>
              <a:rPr lang="ru-RU" sz="1600" dirty="0">
                <a:solidFill>
                  <a:schemeClr val="accent2">
                    <a:lumMod val="75000"/>
                  </a:schemeClr>
                </a:solidFill>
                <a:latin typeface="Bahnschrift Light" panose="020B0502040204020203" pitchFamily="34" charset="0"/>
              </a:rPr>
            </a:br>
            <a:r>
              <a:rPr lang="ru-RU" sz="1600" u="sng" dirty="0">
                <a:solidFill>
                  <a:schemeClr val="accent2">
                    <a:lumMod val="75000"/>
                  </a:schemeClr>
                </a:solidFill>
                <a:latin typeface="Bahnschrift Light" panose="020B0502040204020203" pitchFamily="34" charset="0"/>
              </a:rPr>
              <a:t>С детьми старших групп</a:t>
            </a:r>
            <a:r>
              <a:rPr lang="ru-RU" sz="1600" dirty="0">
                <a:solidFill>
                  <a:schemeClr val="accent2">
                    <a:lumMod val="75000"/>
                  </a:schemeClr>
                </a:solidFill>
                <a:latin typeface="Bahnschrift Light" panose="020B0502040204020203" pitchFamily="34" charset="0"/>
              </a:rPr>
              <a:t> следует заранее, еще до выхода на участок, договориться, где они соберутся, в какую игру будут играть и по какому сигналу ее начнут (слово, удар в бубен, колокольчик, взмах флажком и т. д.). В старшей группе воспитатель может поручить своим помощниками — наиболее активным детям собрать всех для игры. </a:t>
            </a:r>
            <a:r>
              <a:rPr lang="ru-RU" sz="1600" u="sng" dirty="0">
                <a:solidFill>
                  <a:schemeClr val="accent2">
                    <a:lumMod val="75000"/>
                  </a:schemeClr>
                </a:solidFill>
                <a:latin typeface="Bahnschrift Light" panose="020B0502040204020203" pitchFamily="34" charset="0"/>
              </a:rPr>
              <a:t>Есть и другой прием</a:t>
            </a:r>
            <a:r>
              <a:rPr lang="ru-RU" sz="1600" dirty="0">
                <a:solidFill>
                  <a:schemeClr val="accent2">
                    <a:lumMod val="75000"/>
                  </a:schemeClr>
                </a:solidFill>
                <a:latin typeface="Bahnschrift Light" panose="020B0502040204020203" pitchFamily="34" charset="0"/>
              </a:rPr>
              <a:t>: распределив детей по звеньям, предложить по сигналу собраться в установленных местах как можно быстрее, потому что всякая задержка снижает интерес к игре.</a:t>
            </a:r>
            <a:br>
              <a:rPr lang="ru-RU" sz="1600" dirty="0">
                <a:latin typeface="Bahnschrift Light" panose="020B0502040204020203" pitchFamily="34" charset="0"/>
              </a:rPr>
            </a:br>
            <a:endParaRPr lang="ru-RU" sz="1600" dirty="0">
              <a:latin typeface="Bahnschrift Light" panose="020B0502040204020203" pitchFamily="34" charset="0"/>
            </a:endParaRPr>
          </a:p>
        </p:txBody>
      </p:sp>
      <p:pic>
        <p:nvPicPr>
          <p:cNvPr id="9" name="Рисунок 8">
            <a:extLst>
              <a:ext uri="{FF2B5EF4-FFF2-40B4-BE49-F238E27FC236}">
                <a16:creationId xmlns:a16="http://schemas.microsoft.com/office/drawing/2014/main" id="{5AD8C68B-0B0C-43E7-B2E8-3702B0221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6" y="1219200"/>
            <a:ext cx="4943474" cy="4248150"/>
          </a:xfrm>
          <a:prstGeom prst="rect">
            <a:avLst/>
          </a:prstGeom>
        </p:spPr>
      </p:pic>
    </p:spTree>
    <p:extLst>
      <p:ext uri="{BB962C8B-B14F-4D97-AF65-F5344CB8AC3E}">
        <p14:creationId xmlns:p14="http://schemas.microsoft.com/office/powerpoint/2010/main" val="423331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CDEEDC5-5145-4AEB-B183-22B6E3EC7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Объект 10">
            <a:extLst>
              <a:ext uri="{FF2B5EF4-FFF2-40B4-BE49-F238E27FC236}">
                <a16:creationId xmlns:a16="http://schemas.microsoft.com/office/drawing/2014/main" id="{234122BA-CB3A-4E07-A9C5-35FAF5EF82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743700"/>
          </a:xfrm>
        </p:spPr>
      </p:pic>
      <p:sp>
        <p:nvSpPr>
          <p:cNvPr id="2" name="Заголовок 1">
            <a:extLst>
              <a:ext uri="{FF2B5EF4-FFF2-40B4-BE49-F238E27FC236}">
                <a16:creationId xmlns:a16="http://schemas.microsoft.com/office/drawing/2014/main" id="{45DF76CB-9F79-4E0E-B1A7-45C841C05F5B}"/>
              </a:ext>
            </a:extLst>
          </p:cNvPr>
          <p:cNvSpPr>
            <a:spLocks noGrp="1"/>
          </p:cNvSpPr>
          <p:nvPr>
            <p:ph type="title"/>
          </p:nvPr>
        </p:nvSpPr>
        <p:spPr>
          <a:xfrm>
            <a:off x="838200" y="365125"/>
            <a:ext cx="10515600" cy="4692650"/>
          </a:xfrm>
        </p:spPr>
        <p:txBody>
          <a:bodyPr>
            <a:normAutofit fontScale="90000"/>
          </a:bodyPr>
          <a:lstStyle/>
          <a:p>
            <a:r>
              <a:rPr lang="ru-RU" sz="1800" b="1" dirty="0">
                <a:solidFill>
                  <a:schemeClr val="accent2">
                    <a:lumMod val="75000"/>
                  </a:schemeClr>
                </a:solidFill>
              </a:rPr>
              <a:t>Характеристика проведения подвижных игр у детей старшего дошкольного возраста.</a:t>
            </a:r>
            <a:br>
              <a:rPr lang="ru-RU" sz="1800" dirty="0">
                <a:solidFill>
                  <a:schemeClr val="accent2">
                    <a:lumMod val="75000"/>
                  </a:schemeClr>
                </a:solidFill>
              </a:rPr>
            </a:br>
            <a:r>
              <a:rPr lang="ru-RU" sz="1800" dirty="0">
                <a:solidFill>
                  <a:schemeClr val="accent2">
                    <a:lumMod val="75000"/>
                  </a:schemeClr>
                </a:solidFill>
              </a:rPr>
              <a:t>        Разметить площадку для игры можно заранее либо во время объяснения и размещения играющих. Инвентарь, игрушки и атрибуты раздают обычно перед началом игры, иногда их кладут на обусловленные места, и дети берут их по ходу игры.</a:t>
            </a:r>
            <a:br>
              <a:rPr lang="ru-RU" sz="1800" dirty="0">
                <a:solidFill>
                  <a:schemeClr val="accent2">
                    <a:lumMod val="75000"/>
                  </a:schemeClr>
                </a:solidFill>
              </a:rPr>
            </a:br>
            <a:r>
              <a:rPr lang="ru-RU" sz="1800" u="sng" dirty="0">
                <a:solidFill>
                  <a:schemeClr val="accent2">
                    <a:lumMod val="75000"/>
                  </a:schemeClr>
                </a:solidFill>
              </a:rPr>
              <a:t>Проведение игры и руководство ею</a:t>
            </a:r>
            <a:r>
              <a:rPr lang="ru-RU" sz="1800" dirty="0">
                <a:solidFill>
                  <a:schemeClr val="accent2">
                    <a:lumMod val="75000"/>
                  </a:schemeClr>
                </a:solidFill>
              </a:rPr>
              <a:t>. Игровой деятельностью детей руководит воспитатель. Роль его зависит от характера самой игры, от численного и возрастного состава группы, от поведения участников: чем меньше возраст детей, тем активнее проявляет себя педагог. Играя с младшими детьми, он действует наравне с ними, нередко выполняя главную роль, и в то же время руководит игрой. В средней и старшей группах воспитатель вначале тоже выполняет главную роль сам, а затем передает ее детям. Он участвует в игре и тогда, когда не хватает пары («Найди себе пару»). Непосредственное участие воспитателя в игре поднимает интерес к ней, делает ее эмоциональнее.</a:t>
            </a:r>
            <a:br>
              <a:rPr lang="ru-RU" sz="1800" dirty="0">
                <a:solidFill>
                  <a:schemeClr val="accent2">
                    <a:lumMod val="75000"/>
                  </a:schemeClr>
                </a:solidFill>
              </a:rPr>
            </a:br>
            <a:r>
              <a:rPr lang="ru-RU" sz="1800" dirty="0">
                <a:solidFill>
                  <a:schemeClr val="accent2">
                    <a:lumMod val="75000"/>
                  </a:schemeClr>
                </a:solidFill>
              </a:rPr>
              <a:t>        Воспитатель подает команды или звуковые и зрительные сигналы к началу игры: удар в бубен, барабан, погремушку, музыкальный аккорд, хлопки в ладоши, взмах цветным флажком, рукой. Звуковые сигналы не должны быть слишком громкими: сильные удары, резкие свистки возбуждают маленьких детей.</a:t>
            </a:r>
            <a:br>
              <a:rPr lang="ru-RU" sz="1800" dirty="0">
                <a:solidFill>
                  <a:schemeClr val="accent2">
                    <a:lumMod val="75000"/>
                  </a:schemeClr>
                </a:solidFill>
              </a:rPr>
            </a:br>
            <a:r>
              <a:rPr lang="ru-RU" sz="1800" dirty="0">
                <a:solidFill>
                  <a:schemeClr val="accent2">
                    <a:lumMod val="75000"/>
                  </a:schemeClr>
                </a:solidFill>
              </a:rPr>
              <a:t>        Воспитатель делает указания, как в ходе игры, так и перед ее повторением, оценивает действия и поведение детей. Однако не следует злоупотреблять указаниями на неправильность выполнения движений: замечания могут снизить положительные эмоции, которые возникают в процессе игры. Указания лучше делать в положительной форме, поддерживая радостное настроение, поощряя решительность, ловкость, находчивость, инициативу — все это вызывает у детей желание точно выполнять правила игры.</a:t>
            </a:r>
            <a:br>
              <a:rPr lang="ru-RU" dirty="0"/>
            </a:br>
            <a:endParaRPr lang="ru-RU" dirty="0"/>
          </a:p>
        </p:txBody>
      </p:sp>
      <p:pic>
        <p:nvPicPr>
          <p:cNvPr id="13" name="Рисунок 12">
            <a:extLst>
              <a:ext uri="{FF2B5EF4-FFF2-40B4-BE49-F238E27FC236}">
                <a16:creationId xmlns:a16="http://schemas.microsoft.com/office/drawing/2014/main" id="{F9A79E36-90AA-41D3-8E20-940AF1119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75" y="4571999"/>
            <a:ext cx="3686175" cy="2105025"/>
          </a:xfrm>
          <a:prstGeom prst="rect">
            <a:avLst/>
          </a:prstGeom>
        </p:spPr>
      </p:pic>
      <p:pic>
        <p:nvPicPr>
          <p:cNvPr id="15" name="Рисунок 14">
            <a:extLst>
              <a:ext uri="{FF2B5EF4-FFF2-40B4-BE49-F238E27FC236}">
                <a16:creationId xmlns:a16="http://schemas.microsoft.com/office/drawing/2014/main" id="{4C4F2A0C-32EF-42F4-BED5-AA33509D2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238625"/>
            <a:ext cx="3227832" cy="2562225"/>
          </a:xfrm>
          <a:prstGeom prst="rect">
            <a:avLst/>
          </a:prstGeom>
        </p:spPr>
      </p:pic>
    </p:spTree>
    <p:extLst>
      <p:ext uri="{BB962C8B-B14F-4D97-AF65-F5344CB8AC3E}">
        <p14:creationId xmlns:p14="http://schemas.microsoft.com/office/powerpoint/2010/main" val="382482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42AB965-EB49-4983-834E-7BECF55BD7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05600"/>
          </a:xfrm>
        </p:spPr>
      </p:pic>
      <p:sp>
        <p:nvSpPr>
          <p:cNvPr id="2" name="Заголовок 1">
            <a:extLst>
              <a:ext uri="{FF2B5EF4-FFF2-40B4-BE49-F238E27FC236}">
                <a16:creationId xmlns:a16="http://schemas.microsoft.com/office/drawing/2014/main" id="{EC92CDF9-2F91-4F7B-8996-2307A956E200}"/>
              </a:ext>
            </a:extLst>
          </p:cNvPr>
          <p:cNvSpPr>
            <a:spLocks noGrp="1"/>
          </p:cNvSpPr>
          <p:nvPr>
            <p:ph type="title"/>
          </p:nvPr>
        </p:nvSpPr>
        <p:spPr>
          <a:xfrm>
            <a:off x="838200" y="365125"/>
            <a:ext cx="10515600" cy="3244850"/>
          </a:xfrm>
        </p:spPr>
        <p:txBody>
          <a:bodyPr>
            <a:normAutofit fontScale="90000"/>
          </a:bodyPr>
          <a:lstStyle/>
          <a:p>
            <a:r>
              <a:rPr lang="ru-RU" i="1" dirty="0"/>
              <a:t>      </a:t>
            </a:r>
            <a:r>
              <a:rPr lang="ru-RU" sz="1800" i="1" dirty="0">
                <a:solidFill>
                  <a:schemeClr val="accent2">
                    <a:lumMod val="75000"/>
                  </a:schemeClr>
                </a:solidFill>
              </a:rPr>
              <a:t>  </a:t>
            </a:r>
            <a:r>
              <a:rPr lang="ru-RU" sz="1800" b="1" dirty="0">
                <a:solidFill>
                  <a:schemeClr val="accent2">
                    <a:lumMod val="75000"/>
                  </a:schemeClr>
                </a:solidFill>
              </a:rPr>
              <a:t>Каждая подвижная игра должна повторяться 4-5 раз в течение месяца, в зависимости от ее сложности. Это позволяет детям хорошо освоить и закрепить правила игры, а также сохранить интерес к ней, усложняя содержание, правила и задания.</a:t>
            </a:r>
            <a:br>
              <a:rPr lang="ru-RU" sz="1800" dirty="0">
                <a:solidFill>
                  <a:schemeClr val="accent2">
                    <a:lumMod val="75000"/>
                  </a:schemeClr>
                </a:solidFill>
              </a:rPr>
            </a:br>
            <a:r>
              <a:rPr lang="ru-RU" sz="1800" dirty="0">
                <a:solidFill>
                  <a:schemeClr val="accent2">
                    <a:lumMod val="75000"/>
                  </a:schemeClr>
                </a:solidFill>
              </a:rPr>
              <a:t>        Таким образом, правильно организованные и продуманные прогулки помогают осуществлять задачи всестороннего развития детей дошкольного возраста. И подвижная игра – незаменимое средство пополнения ребёнком знаний и представлений об окружающем мире, развития мышления, смекалки, ловкости, сноровки, ценных морально-волевых качеств.</a:t>
            </a:r>
            <a:br>
              <a:rPr lang="ru-RU" sz="1800" dirty="0">
                <a:solidFill>
                  <a:schemeClr val="accent2">
                    <a:lumMod val="75000"/>
                  </a:schemeClr>
                </a:solidFill>
              </a:rPr>
            </a:br>
            <a:r>
              <a:rPr lang="ru-RU" sz="1800" dirty="0">
                <a:solidFill>
                  <a:schemeClr val="accent2">
                    <a:lumMod val="75000"/>
                  </a:schemeClr>
                </a:solidFill>
              </a:rPr>
              <a:t>        Во время проведения игр и упражнений на прогулке следует создать такие условия, чтобы все дети могли быть самостоятельными, активными и чувствовали себя непринужденно.</a:t>
            </a:r>
            <a:br>
              <a:rPr lang="ru-RU" sz="1800" dirty="0">
                <a:solidFill>
                  <a:schemeClr val="accent2">
                    <a:lumMod val="75000"/>
                  </a:schemeClr>
                </a:solidFill>
              </a:rPr>
            </a:br>
            <a:r>
              <a:rPr lang="ru-RU" sz="1800" dirty="0">
                <a:solidFill>
                  <a:schemeClr val="accent2">
                    <a:lumMod val="75000"/>
                  </a:schemeClr>
                </a:solidFill>
              </a:rPr>
              <a:t>В нашем детском саду разработана картотека «Подвижных игр». </a:t>
            </a:r>
            <a:br>
              <a:rPr lang="ru-RU" dirty="0"/>
            </a:br>
            <a:r>
              <a:rPr lang="ru-RU" dirty="0"/>
              <a:t> </a:t>
            </a:r>
            <a:br>
              <a:rPr lang="ru-RU" dirty="0"/>
            </a:br>
            <a:endParaRPr lang="ru-RU" dirty="0"/>
          </a:p>
        </p:txBody>
      </p:sp>
      <p:pic>
        <p:nvPicPr>
          <p:cNvPr id="7" name="Рисунок 6">
            <a:extLst>
              <a:ext uri="{FF2B5EF4-FFF2-40B4-BE49-F238E27FC236}">
                <a16:creationId xmlns:a16="http://schemas.microsoft.com/office/drawing/2014/main" id="{623A783F-A39E-4E2F-B4D3-B08B884F7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2879725"/>
            <a:ext cx="4581525" cy="3613150"/>
          </a:xfrm>
          <a:prstGeom prst="rect">
            <a:avLst/>
          </a:prstGeom>
        </p:spPr>
      </p:pic>
      <p:pic>
        <p:nvPicPr>
          <p:cNvPr id="9" name="Рисунок 8">
            <a:extLst>
              <a:ext uri="{FF2B5EF4-FFF2-40B4-BE49-F238E27FC236}">
                <a16:creationId xmlns:a16="http://schemas.microsoft.com/office/drawing/2014/main" id="{DFD1B6B2-2649-4640-85ED-61F68D274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125" y="3267075"/>
            <a:ext cx="2686050" cy="2667000"/>
          </a:xfrm>
          <a:prstGeom prst="rect">
            <a:avLst/>
          </a:prstGeom>
        </p:spPr>
      </p:pic>
    </p:spTree>
    <p:extLst>
      <p:ext uri="{BB962C8B-B14F-4D97-AF65-F5344CB8AC3E}">
        <p14:creationId xmlns:p14="http://schemas.microsoft.com/office/powerpoint/2010/main" val="29960186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2281</TotalTime>
  <Words>1594</Words>
  <Application>Microsoft Office PowerPoint</Application>
  <PresentationFormat>Широкоэкранный</PresentationFormat>
  <Paragraphs>12</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Bahnschrift</vt:lpstr>
      <vt:lpstr>Bahnschrift Light</vt:lpstr>
      <vt:lpstr>Calibri</vt:lpstr>
      <vt:lpstr>Calibri Light</vt:lpstr>
      <vt:lpstr>Тема Office</vt:lpstr>
      <vt:lpstr>Подвижные игры, как условие повышения двигательной активности детей на прогулке </vt:lpstr>
      <vt:lpstr>         Прогулка является первым и наиболее доступным средством закаливания детского организма. Она способствует повышению его выносливости и устойчивости к неблагоприятным воздействиям внешней среды, особенно к простудным заболеваниям. Прогулка в первой половине дня наиболее благоприятное время для проведения подвижных игр.         Игры на свежем воздухе особенно полезны. Во время игр на просторе, в природных условиях у детей формируются умения использовать приобретенные двигательные навыки в многообразных жизненных ситуациях. У них развивается ловкость, быстрота, они становятся сильными и выносливыми, приучаются  действовать смело, проявляя активность , настойчивость, инициативу и самостоятельность. </vt:lpstr>
      <vt:lpstr>Подвижные игры на прогулке - комплексный воспитательно-образовательный процесс, во время которого дети могут достаточно полно реализовать свои двигательные навыки, потребности. Игры помогают решать важные задачи воспитания и обучения детей: учат слушать, быть внимательным, правильно управлять своими движениями, привыкать к дисциплине и сознательно относиться к занятиям. Содержание подвижных игр должно предусматривать: 1. Соответствие сезону года и погодным условиям. 2. Применение разных способов организации дошкольников. 3. Рациональное использование оборудования и инвентаря, предметов окружающей среды. 4. Создание благоприятных условий для положительных, эмоциональных и морально- волевых проявлений детей. 5. Активизацию детской самостоятельности. 6. Стимулирование индивидуальных возможностей каждого ребенка. </vt:lpstr>
      <vt:lpstr>        Для прогулки воспитатель должен спланировать заранее подвижные игры разной степени интенсивности. Подбирая игры для дневной прогулки, необходимо учитывать предыдущую деятельность детей. После спокойных занятий (рисования, лепка) рекомендуются игры более подвижного характера (“Рыбы и акула”, “Ловишка с ленточками”, “Гуси-лебеди”). После физкультурных и музыкальных занятий рекомендуются игры средней подвижности (“Заморожу”, Кто самый внимательный”). В план должны включаться и малоподвижные (“Сделай фигуру”, “Узнай, кто позвал»).         Все игры для детей дошкольного возраста, построенные на движении, можно разделить на две большие группы: подвижные игры с правилами и спортивные игры. Первую группу составляют игры, разные по содержанию, по организации детей, сложности правил и своеобразию двигательных заданий. Среди них можно выделить сюжетные и бессюжетные игры, игры-забавы. Вторая группа — спортивные игры: городки, бадминтон, баскетбол, футбол, хоккей. В работе с детьми дошкольного возраста их применяют с упрощенными правилами. </vt:lpstr>
      <vt:lpstr>Дети младшего дошкольного возраста активны, они много двигаются, ходят, бегают, лазают, выполняют некоторые другие движения, но их опыт двигательной активности еще невелик, а движения недостаточно координированы. Совместные действия в коллективе сверстников, ориентировка в пространстве затруднительны. Малыши еще не владеют целым рядом двигательных навыков, поэтому часто содержание их деятельности однообразно.         Для повышения активности и обогащения движений младших дошкольников большое значение имеет создание необходимых условий, использование различных предметов, игрушек (мячей, шариков, обручей, кубиков, совков и т. п.), побуждающих их к различным двигательным действиям.         В младших группах детского сада наибольшее применение имеют сюжетные подвижные игры, игры-забавы. Бессюжетные игры с элементами соревнования, эстафеты, игры еще не доступны малышам. Совсем не проводят в этом возрасте спортивные игры. </vt:lpstr>
      <vt:lpstr>        В старших группах дети более самостоятельны и активны, чем младшие дошкольники. Их движения становятся более точными, быстрыми, ловкими, они лучше ориентируются в пространстве, увереннее действуют в коллективе. Несмотря на достаточный двигательный опыт, самостоятельность и активность, дети старшего дошкольного возраста нуждаются в помощи и руководстве взрослого при организации подвижных игр.         Во время их проведения надо приучать воспитанников выполнять определенные правила. Дети должны научиться: 1. Начинать и прекращать игры по сигналу воспитателя. 2. Быстро и четко занимать места для начала игры. 3. Играть честно без обмана; если был пойман или осален во время игры, быстро выходить на определенное место. 4. Во время ловли не ударять товарищей, а легко касаться рукой. 5. Не наталкиваться во время бега на других, уметь ловко увертываться, а если кто-то нечаянно толкнул – не обижаться. 6. Не убегать за границы площадки. 7. Не смеяться над тем, кто во время игры поскользнулся, упал, а, наоборот, подбежать и помочь товарищу подняться. 8. Играть дружно, не зазнаваться при победе, но и не унывать после проигрыша.         Для старшего возраста планируется разучивание 5 новых игр в месяц, которые в зависимости от сложности повторяются 2-4 раза. Большое место в работе с детьми старшего возраста занимают игры с элементами соревнования, эстафеты. </vt:lpstr>
      <vt:lpstr>Методика проведения подвижных игр. Методические принципы: Выбор игр. Игры отбираются в соответствии с задачами воспитания, возрастными особенностями детей, их состоянием здоровья, подготовленностью. Принимается во внимание также место игры в режиме дня, время года, и другие условия. Нужно учитывать и степень организованности детей, их дисциплинированность: если они недостаточно организованы, то сначала надо подобрать игру небольшой подвижности и проводить ее в кругу. Особенности проведения подвижных игр на прогулке. Сбор детей на игру. Собрать детей на игру можно разными приемами. В младшей группе воспитатель начинает играть с 3—5 детьми, постепенно к ним присоединяются остальные. Иногда он звонит в колокольчик или берет в руки красивую игрушку (зайчика, мишку), привлекая внимание малышей и тут же вовлекая их в игру. С детьми старших групп следует заранее, еще до выхода на участок, договориться, где они соберутся, в какую игру будут играть и по какому сигналу ее начнут (слово, удар в бубен, колокольчик, взмах флажком и т. д.). В старшей группе воспитатель может поручить своим помощниками — наиболее активным детям собрать всех для игры. Есть и другой прием: распределив детей по звеньям, предложить по сигналу собраться в установленных местах как можно быстрее, потому что всякая задержка снижает интерес к игре. </vt:lpstr>
      <vt:lpstr>Характеристика проведения подвижных игр у детей старшего дошкольного возраста.         Разметить площадку для игры можно заранее либо во время объяснения и размещения играющих. Инвентарь, игрушки и атрибуты раздают обычно перед началом игры, иногда их кладут на обусловленные места, и дети берут их по ходу игры. Проведение игры и руководство ею. Игровой деятельностью детей руководит воспитатель. Роль его зависит от характера самой игры, от численного и возрастного состава группы, от поведения участников: чем меньше возраст детей, тем активнее проявляет себя педагог. Играя с младшими детьми, он действует наравне с ними, нередко выполняя главную роль, и в то же время руководит игрой. В средней и старшей группах воспитатель вначале тоже выполняет главную роль сам, а затем передает ее детям. Он участвует в игре и тогда, когда не хватает пары («Найди себе пару»). Непосредственное участие воспитателя в игре поднимает интерес к ней, делает ее эмоциональнее.         Воспитатель подает команды или звуковые и зрительные сигналы к началу игры: удар в бубен, барабан, погремушку, музыкальный аккорд, хлопки в ладоши, взмах цветным флажком, рукой. Звуковые сигналы не должны быть слишком громкими: сильные удары, резкие свистки возбуждают маленьких детей.         Воспитатель делает указания, как в ходе игры, так и перед ее повторением, оценивает действия и поведение детей. Однако не следует злоупотреблять указаниями на неправильность выполнения движений: замечания могут снизить положительные эмоции, которые возникают в процессе игры. Указания лучше делать в положительной форме, поддерживая радостное настроение, поощряя решительность, ловкость, находчивость, инициативу — все это вызывает у детей желание точно выполнять правила игры. </vt:lpstr>
      <vt:lpstr>        Каждая подвижная игра должна повторяться 4-5 раз в течение месяца, в зависимости от ее сложности. Это позволяет детям хорошо освоить и закрепить правила игры, а также сохранить интерес к ней, усложняя содержание, правила и задания.         Таким образом, правильно организованные и продуманные прогулки помогают осуществлять задачи всестороннего развития детей дошкольного возраста. И подвижная игра – незаменимое средство пополнения ребёнком знаний и представлений об окружающем мире, развития мышления, смекалки, ловкости, сноровки, ценных морально-волевых качеств.         Во время проведения игр и упражнений на прогулке следует создать такие условия, чтобы все дети могли быть самостоятельными, активными и чувствовали себя непринужденно. В нашем детском саду разработана картотека «Подвижных игр».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Подвижные игры, как условие повышения двигательной активности детей на прогулке </dc:title>
  <dc:creator>Dmitriy and Alina</dc:creator>
  <cp:lastModifiedBy>Dmitriy and Alina</cp:lastModifiedBy>
  <cp:revision>1</cp:revision>
  <dcterms:created xsi:type="dcterms:W3CDTF">2022-11-13T21:31:06Z</dcterms:created>
  <dcterms:modified xsi:type="dcterms:W3CDTF">2022-11-15T11:32:39Z</dcterms:modified>
</cp:coreProperties>
</file>